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77185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09118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51792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421109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009863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58733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CF8CD7C-AED5-4000-8CE2-5263A02A283A}" type="datetimeFigureOut">
              <a:rPr lang="en-US" smtClean="0"/>
              <a:t>12/14/2018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12761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CF8CD7C-AED5-4000-8CE2-5263A02A283A}" type="datetimeFigureOut">
              <a:rPr lang="en-US" smtClean="0"/>
              <a:t>12/14/2018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65749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F8CD7C-AED5-4000-8CE2-5263A02A283A}" type="datetimeFigureOut">
              <a:rPr lang="en-US" smtClean="0"/>
              <a:t>12/14/2018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40838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06718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90201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65381-4495-4F8A-B666-015DC92250A9}" type="slidenum">
              <a:rPr lang="en-US" smtClean="0"/>
              <a:t>‹#›</a:t>
            </a:fld>
            <a:endParaRPr lang="en-US"/>
          </a:p>
        </p:txBody>
      </p:sp>
    </p:spTree>
    <p:extLst>
      <p:ext uri="{BB962C8B-B14F-4D97-AF65-F5344CB8AC3E}">
        <p14:creationId xmlns:p14="http://schemas.microsoft.com/office/powerpoint/2010/main" val="916956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28600"/>
            <a:ext cx="7924800" cy="1981199"/>
          </a:xfr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lvl="0" rtl="1" fontAlgn="base">
              <a:spcAft>
                <a:spcPct val="0"/>
              </a:spcAft>
            </a:pPr>
            <a:r>
              <a:rPr lang="ar-IQ" sz="2800" b="1" dirty="0">
                <a:solidFill>
                  <a:prstClr val="black"/>
                </a:solidFill>
                <a:latin typeface="Georgia" pitchFamily="18" charset="0"/>
                <a:cs typeface="Arial" charset="0"/>
              </a:rPr>
              <a:t>الحركة</a:t>
            </a:r>
            <a:br>
              <a:rPr lang="ar-IQ" sz="2800" b="1" dirty="0">
                <a:solidFill>
                  <a:prstClr val="black"/>
                </a:solidFill>
                <a:latin typeface="Georgia" pitchFamily="18" charset="0"/>
                <a:cs typeface="Arial" charset="0"/>
              </a:rPr>
            </a:br>
            <a:r>
              <a:rPr lang="ar-SA" sz="2800" b="1" dirty="0">
                <a:solidFill>
                  <a:prstClr val="black"/>
                </a:solidFill>
                <a:latin typeface="Georgia" pitchFamily="18" charset="0"/>
                <a:cs typeface="Arial" charset="0"/>
              </a:rPr>
              <a:t>هو انتقال الجسم أو جزء منه من مكان إلى أخر في فترة زمنية </a:t>
            </a:r>
            <a:r>
              <a:rPr lang="ar-SA" sz="2800" b="1" dirty="0" smtClean="0">
                <a:solidFill>
                  <a:prstClr val="black"/>
                </a:solidFill>
                <a:latin typeface="Georgia" pitchFamily="18" charset="0"/>
                <a:cs typeface="Arial" charset="0"/>
              </a:rPr>
              <a:t>محددة</a:t>
            </a:r>
            <a:r>
              <a:rPr lang="ar-IQ" sz="2800" b="1" dirty="0" smtClean="0">
                <a:solidFill>
                  <a:prstClr val="black"/>
                </a:solidFill>
                <a:latin typeface="Georgia" pitchFamily="18" charset="0"/>
                <a:cs typeface="Arial" charset="0"/>
              </a:rPr>
              <a:t>او هي عمليات التغيير المكاني والوصفي بالنسبة الى بعض النقاط والعلامات الدالة</a:t>
            </a:r>
            <a:r>
              <a:rPr lang="en-US" sz="2800" b="1" dirty="0" smtClean="0">
                <a:solidFill>
                  <a:prstClr val="black"/>
                </a:solidFill>
                <a:latin typeface="Georgia" pitchFamily="18" charset="0"/>
                <a:cs typeface="Arial" charset="0"/>
              </a:rPr>
              <a:t>.</a:t>
            </a:r>
            <a:r>
              <a:rPr lang="en-US" sz="2800" b="1" dirty="0">
                <a:solidFill>
                  <a:prstClr val="black"/>
                </a:solidFill>
                <a:latin typeface="Georgia" pitchFamily="18" charset="0"/>
                <a:cs typeface="Arial" charset="0"/>
              </a:rPr>
              <a:t/>
            </a:r>
            <a:br>
              <a:rPr lang="en-US" sz="2800" b="1" dirty="0">
                <a:solidFill>
                  <a:prstClr val="black"/>
                </a:solidFill>
                <a:latin typeface="Georgia" pitchFamily="18" charset="0"/>
                <a:cs typeface="Arial" charset="0"/>
              </a:rPr>
            </a:br>
            <a:endParaRPr lang="en-US" sz="2800" b="1" dirty="0">
              <a:solidFill>
                <a:prstClr val="black"/>
              </a:solidFill>
              <a:latin typeface="Georgia" pitchFamily="18" charset="0"/>
              <a:cs typeface="Arial" charset="0"/>
            </a:endParaRPr>
          </a:p>
        </p:txBody>
      </p:sp>
      <p:sp>
        <p:nvSpPr>
          <p:cNvPr id="3" name="عنوان فرعي 2"/>
          <p:cNvSpPr>
            <a:spLocks noGrp="1"/>
          </p:cNvSpPr>
          <p:nvPr>
            <p:ph type="subTitle" idx="1"/>
          </p:nvPr>
        </p:nvSpPr>
        <p:spPr>
          <a:xfrm>
            <a:off x="685800" y="2209800"/>
            <a:ext cx="7772400" cy="4343400"/>
          </a:xfrm>
        </p:spPr>
        <p:style>
          <a:lnRef idx="1">
            <a:schemeClr val="accent2"/>
          </a:lnRef>
          <a:fillRef idx="2">
            <a:schemeClr val="accent2"/>
          </a:fillRef>
          <a:effectRef idx="1">
            <a:schemeClr val="accent2"/>
          </a:effectRef>
          <a:fontRef idx="minor">
            <a:schemeClr val="dk1"/>
          </a:fontRef>
        </p:style>
        <p:txBody>
          <a:bodyPr>
            <a:normAutofit/>
          </a:bodyPr>
          <a:lstStyle/>
          <a:p>
            <a:pPr lvl="0" algn="just" rtl="1"/>
            <a:r>
              <a:rPr lang="ar-IQ" sz="2800" b="1" dirty="0">
                <a:solidFill>
                  <a:prstClr val="black"/>
                </a:solidFill>
                <a:latin typeface="Georgia" pitchFamily="18" charset="0"/>
                <a:cs typeface="Arial" charset="0"/>
              </a:rPr>
              <a:t>تقسم الحركات حسب التخصص ومجال الدراسة ومثلا تقسم من الناحية </a:t>
            </a:r>
            <a:r>
              <a:rPr lang="ar-IQ" sz="2800" b="1" dirty="0" err="1">
                <a:solidFill>
                  <a:prstClr val="black"/>
                </a:solidFill>
                <a:latin typeface="Georgia" pitchFamily="18" charset="0"/>
                <a:cs typeface="Arial" charset="0"/>
              </a:rPr>
              <a:t>الفسلجية</a:t>
            </a:r>
            <a:r>
              <a:rPr lang="ar-IQ" sz="2800" b="1" dirty="0">
                <a:solidFill>
                  <a:prstClr val="black"/>
                </a:solidFill>
                <a:latin typeface="Georgia" pitchFamily="18" charset="0"/>
                <a:cs typeface="Arial" charset="0"/>
              </a:rPr>
              <a:t> وشكل الحركة والناحية </a:t>
            </a:r>
            <a:r>
              <a:rPr lang="ar-IQ" sz="2800" b="1" dirty="0" err="1">
                <a:solidFill>
                  <a:prstClr val="black"/>
                </a:solidFill>
                <a:latin typeface="Georgia" pitchFamily="18" charset="0"/>
                <a:cs typeface="Arial" charset="0"/>
              </a:rPr>
              <a:t>البايوميكانيكية</a:t>
            </a:r>
            <a:r>
              <a:rPr lang="ar-IQ" sz="2800" b="1" dirty="0">
                <a:solidFill>
                  <a:prstClr val="black"/>
                </a:solidFill>
                <a:latin typeface="Georgia" pitchFamily="18" charset="0"/>
                <a:cs typeface="Arial" charset="0"/>
              </a:rPr>
              <a:t> </a:t>
            </a:r>
            <a:endParaRPr lang="en-US" sz="2800" b="1" dirty="0">
              <a:solidFill>
                <a:prstClr val="black"/>
              </a:solidFill>
              <a:latin typeface="Georgia" pitchFamily="18" charset="0"/>
              <a:cs typeface="Arial" charset="0"/>
            </a:endParaRPr>
          </a:p>
          <a:p>
            <a:pPr lvl="0" algn="just" rtl="1"/>
            <a:r>
              <a:rPr lang="ar-IQ" sz="2800" b="1" dirty="0">
                <a:solidFill>
                  <a:prstClr val="black"/>
                </a:solidFill>
                <a:latin typeface="Georgia" pitchFamily="18" charset="0"/>
                <a:cs typeface="Arial" charset="0"/>
              </a:rPr>
              <a:t>ففي </a:t>
            </a:r>
            <a:r>
              <a:rPr lang="ar-IQ" sz="2800" b="1" dirty="0" err="1">
                <a:solidFill>
                  <a:prstClr val="black"/>
                </a:solidFill>
                <a:latin typeface="Georgia" pitchFamily="18" charset="0"/>
                <a:cs typeface="Arial" charset="0"/>
              </a:rPr>
              <a:t>الفسلجة</a:t>
            </a:r>
            <a:r>
              <a:rPr lang="ar-IQ" sz="2800" b="1" dirty="0">
                <a:solidFill>
                  <a:prstClr val="black"/>
                </a:solidFill>
                <a:latin typeface="Georgia" pitchFamily="18" charset="0"/>
                <a:cs typeface="Arial" charset="0"/>
              </a:rPr>
              <a:t> تقسم الى حركات </a:t>
            </a:r>
            <a:r>
              <a:rPr lang="ar-IQ" sz="2800" b="1" dirty="0" err="1">
                <a:solidFill>
                  <a:prstClr val="black"/>
                </a:solidFill>
                <a:latin typeface="Georgia" pitchFamily="18" charset="0"/>
                <a:cs typeface="Arial" charset="0"/>
              </a:rPr>
              <a:t>ارداية</a:t>
            </a:r>
            <a:r>
              <a:rPr lang="ar-IQ" sz="2800" b="1" dirty="0">
                <a:solidFill>
                  <a:prstClr val="black"/>
                </a:solidFill>
                <a:latin typeface="Georgia" pitchFamily="18" charset="0"/>
                <a:cs typeface="Arial" charset="0"/>
              </a:rPr>
              <a:t> وحركات لا ارادية وهذا تقسم الى حركات مصاحبة وانعكاسية بينما تقسم الحركة من حيث الشكل الى حركات </a:t>
            </a:r>
            <a:r>
              <a:rPr lang="ar-IQ" sz="2800" b="1" dirty="0" err="1">
                <a:solidFill>
                  <a:prstClr val="black"/>
                </a:solidFill>
                <a:latin typeface="Georgia" pitchFamily="18" charset="0"/>
                <a:cs typeface="Arial" charset="0"/>
              </a:rPr>
              <a:t>متكرره</a:t>
            </a:r>
            <a:r>
              <a:rPr lang="ar-IQ" sz="2800" b="1" dirty="0">
                <a:solidFill>
                  <a:prstClr val="black"/>
                </a:solidFill>
                <a:latin typeface="Georgia" pitchFamily="18" charset="0"/>
                <a:cs typeface="Arial" charset="0"/>
              </a:rPr>
              <a:t> وحركات وحيدة ( ثلاثية ) بينما تقسم من الناحية الميكانيكية الى :-</a:t>
            </a:r>
            <a:endParaRPr lang="en-US" sz="2800" b="1" dirty="0">
              <a:solidFill>
                <a:prstClr val="black"/>
              </a:solidFill>
              <a:latin typeface="Georgia" pitchFamily="18" charset="0"/>
              <a:cs typeface="Arial" charset="0"/>
            </a:endParaRPr>
          </a:p>
          <a:p>
            <a:pPr lvl="0" algn="just" rtl="1"/>
            <a:r>
              <a:rPr lang="ar-IQ" sz="2800" b="1" dirty="0">
                <a:solidFill>
                  <a:prstClr val="black"/>
                </a:solidFill>
                <a:latin typeface="Georgia" pitchFamily="18" charset="0"/>
                <a:cs typeface="Arial" charset="0"/>
              </a:rPr>
              <a:t>من حيث التقسيم الهندسي : ويقصد ان تكون الحركات على شكل خطوط او دوائر وهي من هذا المنطلق تقسم الى ما يلي :</a:t>
            </a:r>
            <a:endParaRPr lang="en-US" sz="2800" b="1" dirty="0">
              <a:solidFill>
                <a:prstClr val="black"/>
              </a:solidFill>
              <a:latin typeface="Georgia" pitchFamily="18" charset="0"/>
              <a:cs typeface="Arial" charset="0"/>
            </a:endParaRPr>
          </a:p>
          <a:p>
            <a:endParaRPr lang="en-US" sz="2800" b="1" dirty="0">
              <a:solidFill>
                <a:prstClr val="black"/>
              </a:solidFill>
              <a:latin typeface="Georgia" pitchFamily="18" charset="0"/>
              <a:cs typeface="Arial" charset="0"/>
            </a:endParaRPr>
          </a:p>
        </p:txBody>
      </p:sp>
    </p:spTree>
    <p:extLst>
      <p:ext uri="{BB962C8B-B14F-4D97-AF65-F5344CB8AC3E}">
        <p14:creationId xmlns:p14="http://schemas.microsoft.com/office/powerpoint/2010/main" val="24046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74638"/>
            <a:ext cx="8305800" cy="13255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IQ" dirty="0" smtClean="0"/>
              <a:t>المسطحات</a:t>
            </a:r>
            <a:r>
              <a:rPr lang="ar-IQ" sz="2800" dirty="0" smtClean="0"/>
              <a:t/>
            </a:r>
            <a:br>
              <a:rPr lang="ar-IQ" sz="2800" dirty="0" smtClean="0"/>
            </a:br>
            <a:r>
              <a:rPr lang="ar-IQ" sz="2800" dirty="0" smtClean="0"/>
              <a:t>وهي الفراغ الذي تتم فيه </a:t>
            </a:r>
            <a:r>
              <a:rPr lang="ar-IQ" sz="2800" dirty="0" err="1" smtClean="0"/>
              <a:t>الحركه</a:t>
            </a:r>
            <a:r>
              <a:rPr lang="ar-IQ" sz="2800" dirty="0" smtClean="0"/>
              <a:t> .اذا ان نقطة التقاء المحاور والمسطحات تسمى نقطة مركز ثقل الجسم وهي على ثلاث انواع</a:t>
            </a:r>
            <a:endParaRPr lang="en-US"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lvl="0" indent="0" algn="just" rtl="1" fontAlgn="base">
              <a:spcBef>
                <a:spcPct val="0"/>
              </a:spcBef>
              <a:spcAft>
                <a:spcPct val="0"/>
              </a:spcAft>
              <a:buNone/>
            </a:pPr>
            <a:r>
              <a:rPr lang="en-US" sz="1800" b="1" dirty="0">
                <a:solidFill>
                  <a:srgbClr val="FF0000"/>
                </a:solidFill>
                <a:latin typeface="Times New Roman" pitchFamily="18" charset="0"/>
                <a:cs typeface="Arial" charset="0"/>
              </a:rPr>
              <a:t>1 </a:t>
            </a:r>
            <a:r>
              <a:rPr lang="ar-IQ" sz="1800" b="1" dirty="0">
                <a:solidFill>
                  <a:srgbClr val="FF0000"/>
                </a:solidFill>
                <a:latin typeface="Times New Roman" pitchFamily="18" charset="0"/>
                <a:cs typeface="Arial" charset="0"/>
              </a:rPr>
              <a:t> - </a:t>
            </a:r>
            <a:r>
              <a:rPr lang="ar-SA" sz="1800" b="1" dirty="0">
                <a:solidFill>
                  <a:srgbClr val="FF0000"/>
                </a:solidFill>
                <a:latin typeface="Times New Roman" pitchFamily="18" charset="0"/>
                <a:cs typeface="Arial" charset="0"/>
              </a:rPr>
              <a:t>المسطح الأمامي </a:t>
            </a:r>
            <a:r>
              <a:rPr lang="ar-SA" sz="1800" b="1" dirty="0" smtClean="0">
                <a:solidFill>
                  <a:srgbClr val="FF0000"/>
                </a:solidFill>
                <a:latin typeface="Times New Roman" pitchFamily="18" charset="0"/>
                <a:cs typeface="Arial" charset="0"/>
              </a:rPr>
              <a:t>:</a:t>
            </a:r>
            <a:endParaRPr lang="en-US" sz="1800" dirty="0">
              <a:solidFill>
                <a:srgbClr val="FF0000"/>
              </a:solidFill>
              <a:latin typeface="Times New Roman" pitchFamily="18" charset="0"/>
              <a:cs typeface="Arial" charset="0"/>
            </a:endParaRPr>
          </a:p>
          <a:p>
            <a:pPr marL="0" lvl="0" indent="0" algn="just" rtl="1" fontAlgn="base">
              <a:spcBef>
                <a:spcPct val="0"/>
              </a:spcBef>
              <a:spcAft>
                <a:spcPct val="0"/>
              </a:spcAft>
              <a:buNone/>
            </a:pPr>
            <a:r>
              <a:rPr lang="ar-SA" sz="1800" b="1" dirty="0">
                <a:solidFill>
                  <a:prstClr val="black"/>
                </a:solidFill>
                <a:latin typeface="Times New Roman" pitchFamily="18" charset="0"/>
                <a:cs typeface="Arial" charset="0"/>
              </a:rPr>
              <a:t>وهو المسطح الذي يقسم الجسم الى نصفين متساويين احدهما امامي والاخر خلفي ، ويكون هذا المسطح عمودي على الارض وحركة الجسم الى الجانب ومن الأمثلة على ذلك العجلة البشرية في </a:t>
            </a:r>
            <a:r>
              <a:rPr lang="ar-SA" sz="1800" b="1" dirty="0" err="1">
                <a:solidFill>
                  <a:prstClr val="black"/>
                </a:solidFill>
                <a:latin typeface="Times New Roman" pitchFamily="18" charset="0"/>
                <a:cs typeface="Arial" charset="0"/>
              </a:rPr>
              <a:t>الجمناستك</a:t>
            </a:r>
            <a:r>
              <a:rPr lang="ar-SA" sz="1800" b="1" dirty="0">
                <a:solidFill>
                  <a:prstClr val="black"/>
                </a:solidFill>
                <a:latin typeface="Times New Roman" pitchFamily="18" charset="0"/>
                <a:cs typeface="Arial" charset="0"/>
              </a:rPr>
              <a:t> ورفع الذارع الى الجانب وايضا</a:t>
            </a:r>
            <a:r>
              <a:rPr lang="en-US" sz="1800" b="1" dirty="0">
                <a:solidFill>
                  <a:prstClr val="black"/>
                </a:solidFill>
                <a:latin typeface="Times New Roman" pitchFamily="18" charset="0"/>
                <a:cs typeface="Arial" charset="0"/>
              </a:rPr>
              <a:t>" </a:t>
            </a:r>
            <a:r>
              <a:rPr lang="ar-SA" sz="1800" b="1" dirty="0">
                <a:solidFill>
                  <a:prstClr val="black"/>
                </a:solidFill>
                <a:latin typeface="Times New Roman" pitchFamily="18" charset="0"/>
                <a:cs typeface="Arial" charset="0"/>
              </a:rPr>
              <a:t>ميلان الجذع الى </a:t>
            </a:r>
            <a:r>
              <a:rPr lang="ar-SA" sz="1800" b="1" dirty="0" smtClean="0">
                <a:solidFill>
                  <a:prstClr val="black"/>
                </a:solidFill>
                <a:latin typeface="Times New Roman" pitchFamily="18" charset="0"/>
                <a:cs typeface="Arial" charset="0"/>
              </a:rPr>
              <a:t>الجانب</a:t>
            </a:r>
            <a:r>
              <a:rPr lang="ar-IQ" sz="1800" b="1" dirty="0" smtClean="0">
                <a:solidFill>
                  <a:prstClr val="black"/>
                </a:solidFill>
                <a:latin typeface="Times New Roman" pitchFamily="18" charset="0"/>
                <a:cs typeface="Arial" charset="0"/>
              </a:rPr>
              <a:t>.</a:t>
            </a:r>
            <a:endParaRPr lang="en-US" sz="1800" dirty="0">
              <a:solidFill>
                <a:prstClr val="black"/>
              </a:solidFill>
              <a:latin typeface="Times New Roman" pitchFamily="18" charset="0"/>
              <a:cs typeface="Arial" charset="0"/>
            </a:endParaRPr>
          </a:p>
          <a:p>
            <a:pPr marL="0" lvl="0" indent="0" algn="just" rtl="1" fontAlgn="base">
              <a:spcBef>
                <a:spcPct val="0"/>
              </a:spcBef>
              <a:spcAft>
                <a:spcPct val="0"/>
              </a:spcAft>
              <a:buNone/>
            </a:pPr>
            <a:r>
              <a:rPr lang="ar-SA" sz="1800" b="1" dirty="0">
                <a:solidFill>
                  <a:prstClr val="black"/>
                </a:solidFill>
                <a:latin typeface="Times New Roman" pitchFamily="18" charset="0"/>
                <a:cs typeface="Arial" charset="0"/>
              </a:rPr>
              <a:t>أو يقسم هذا المسطح الجسم إلى نصفين متساويين أمامي وخلفي وتحدث حركة العجلة البشرية في هذا المسطح</a:t>
            </a:r>
            <a:r>
              <a:rPr lang="en-US" sz="1800" b="1" dirty="0">
                <a:solidFill>
                  <a:prstClr val="black"/>
                </a:solidFill>
                <a:latin typeface="Times New Roman" pitchFamily="18" charset="0"/>
                <a:cs typeface="Arial" charset="0"/>
              </a:rPr>
              <a:t> .</a:t>
            </a:r>
            <a:endParaRPr lang="en-US" sz="1800" dirty="0">
              <a:solidFill>
                <a:prstClr val="black"/>
              </a:solidFill>
              <a:latin typeface="Times New Roman" pitchFamily="18" charset="0"/>
              <a:cs typeface="Arial" charset="0"/>
            </a:endParaRPr>
          </a:p>
          <a:p>
            <a:pPr marL="0" lvl="0" indent="0" algn="just" rtl="1" fontAlgn="base">
              <a:spcBef>
                <a:spcPct val="0"/>
              </a:spcBef>
              <a:spcAft>
                <a:spcPct val="0"/>
              </a:spcAft>
              <a:buNone/>
            </a:pPr>
            <a:r>
              <a:rPr lang="en-US" sz="1800" b="1" dirty="0">
                <a:solidFill>
                  <a:srgbClr val="FF0000"/>
                </a:solidFill>
                <a:latin typeface="Times New Roman" pitchFamily="18" charset="0"/>
                <a:cs typeface="Arial" charset="0"/>
              </a:rPr>
              <a:t>2 </a:t>
            </a:r>
            <a:r>
              <a:rPr lang="ar-IQ" sz="1800" b="1" dirty="0">
                <a:solidFill>
                  <a:srgbClr val="FF0000"/>
                </a:solidFill>
                <a:latin typeface="Times New Roman" pitchFamily="18" charset="0"/>
                <a:cs typeface="Arial" charset="0"/>
              </a:rPr>
              <a:t>- </a:t>
            </a:r>
            <a:r>
              <a:rPr lang="ar-SA" sz="1800" b="1" dirty="0">
                <a:solidFill>
                  <a:srgbClr val="FF0000"/>
                </a:solidFill>
                <a:latin typeface="Times New Roman" pitchFamily="18" charset="0"/>
                <a:cs typeface="Arial" charset="0"/>
              </a:rPr>
              <a:t>المسطح الجانبي </a:t>
            </a:r>
            <a:r>
              <a:rPr lang="ar-SA" sz="1800" b="1" dirty="0" smtClean="0">
                <a:solidFill>
                  <a:srgbClr val="FF0000"/>
                </a:solidFill>
                <a:latin typeface="Times New Roman" pitchFamily="18" charset="0"/>
                <a:cs typeface="Arial" charset="0"/>
              </a:rPr>
              <a:t>:</a:t>
            </a:r>
            <a:endParaRPr lang="en-US" sz="1800" dirty="0">
              <a:solidFill>
                <a:srgbClr val="FF0000"/>
              </a:solidFill>
              <a:latin typeface="Times New Roman" pitchFamily="18" charset="0"/>
              <a:cs typeface="Arial" charset="0"/>
            </a:endParaRPr>
          </a:p>
          <a:p>
            <a:pPr marL="0" lvl="0" indent="0" algn="just" rtl="1" fontAlgn="base">
              <a:spcBef>
                <a:spcPct val="0"/>
              </a:spcBef>
              <a:spcAft>
                <a:spcPct val="0"/>
              </a:spcAft>
              <a:buNone/>
            </a:pPr>
            <a:r>
              <a:rPr lang="ar-SA" sz="1800" b="1" dirty="0">
                <a:solidFill>
                  <a:prstClr val="black"/>
                </a:solidFill>
                <a:latin typeface="Times New Roman" pitchFamily="18" charset="0"/>
                <a:cs typeface="Arial" charset="0"/>
              </a:rPr>
              <a:t>وهو المسطح الذي يقسم جسم الانسان الى جسمين متساويين في الوزن احدهما على جهة اليمين والاخر على جهة اليسار ، وهذا المسطح يكون عمودي على سطح الارض وتكون حركة الجسم الى الامام والخلف مثل الدحرجة الامامية وحركات الذراعين والرجلين في السير او الركض وثني الجذع الى </a:t>
            </a:r>
            <a:r>
              <a:rPr lang="ar-SA" sz="1800" b="1" dirty="0" smtClean="0">
                <a:solidFill>
                  <a:prstClr val="black"/>
                </a:solidFill>
                <a:latin typeface="Times New Roman" pitchFamily="18" charset="0"/>
                <a:cs typeface="Arial" charset="0"/>
              </a:rPr>
              <a:t>الامام</a:t>
            </a:r>
            <a:r>
              <a:rPr lang="ar-IQ" sz="1800" b="1" dirty="0" smtClean="0">
                <a:solidFill>
                  <a:prstClr val="black"/>
                </a:solidFill>
                <a:latin typeface="Times New Roman" pitchFamily="18" charset="0"/>
                <a:cs typeface="Arial" charset="0"/>
              </a:rPr>
              <a:t>.</a:t>
            </a:r>
            <a:endParaRPr lang="en-US" sz="1800" dirty="0">
              <a:solidFill>
                <a:prstClr val="black"/>
              </a:solidFill>
              <a:latin typeface="Times New Roman" pitchFamily="18" charset="0"/>
              <a:cs typeface="Arial" charset="0"/>
            </a:endParaRPr>
          </a:p>
          <a:p>
            <a:pPr marL="0" lvl="0" indent="0" algn="just" rtl="1" fontAlgn="base">
              <a:spcBef>
                <a:spcPct val="0"/>
              </a:spcBef>
              <a:spcAft>
                <a:spcPct val="0"/>
              </a:spcAft>
              <a:buNone/>
            </a:pPr>
            <a:r>
              <a:rPr lang="ar-SA" sz="1800" b="1" dirty="0">
                <a:solidFill>
                  <a:prstClr val="black"/>
                </a:solidFill>
                <a:latin typeface="Times New Roman" pitchFamily="18" charset="0"/>
                <a:cs typeface="Arial" charset="0"/>
              </a:rPr>
              <a:t>أو يقسم هذا المسطح الجسم إلى نصفين متساويين أيمن وأيسر وتحدث حركة الدحرجة الأمامية في هذا المسطح</a:t>
            </a:r>
            <a:r>
              <a:rPr lang="en-US" sz="1800" b="1" dirty="0">
                <a:solidFill>
                  <a:prstClr val="black"/>
                </a:solidFill>
                <a:latin typeface="Times New Roman" pitchFamily="18" charset="0"/>
                <a:cs typeface="Arial" charset="0"/>
              </a:rPr>
              <a:t> .</a:t>
            </a:r>
            <a:endParaRPr lang="ar-IQ" sz="1800" b="1" dirty="0">
              <a:solidFill>
                <a:prstClr val="black"/>
              </a:solidFill>
              <a:latin typeface="Times New Roman" pitchFamily="18" charset="0"/>
              <a:cs typeface="Arial" charset="0"/>
            </a:endParaRPr>
          </a:p>
          <a:p>
            <a:pPr marL="0" lvl="0" indent="0" algn="just" rtl="1" fontAlgn="base">
              <a:spcBef>
                <a:spcPct val="0"/>
              </a:spcBef>
              <a:spcAft>
                <a:spcPct val="0"/>
              </a:spcAft>
              <a:buNone/>
            </a:pPr>
            <a:r>
              <a:rPr lang="en-US" sz="1800" b="1" dirty="0">
                <a:solidFill>
                  <a:srgbClr val="FF0000"/>
                </a:solidFill>
                <a:latin typeface="Times New Roman" pitchFamily="18" charset="0"/>
                <a:cs typeface="Arial" charset="0"/>
              </a:rPr>
              <a:t>3</a:t>
            </a:r>
            <a:r>
              <a:rPr lang="ar-IQ" sz="1800" b="1" dirty="0">
                <a:solidFill>
                  <a:srgbClr val="FF0000"/>
                </a:solidFill>
                <a:latin typeface="Times New Roman" pitchFamily="18" charset="0"/>
                <a:cs typeface="Arial" charset="0"/>
              </a:rPr>
              <a:t> - </a:t>
            </a:r>
            <a:r>
              <a:rPr lang="en-US" sz="1800" b="1" dirty="0">
                <a:solidFill>
                  <a:srgbClr val="FF0000"/>
                </a:solidFill>
                <a:latin typeface="Times New Roman" pitchFamily="18" charset="0"/>
                <a:cs typeface="Arial" charset="0"/>
              </a:rPr>
              <a:t> </a:t>
            </a:r>
            <a:r>
              <a:rPr lang="ar-SA" sz="1800" b="1" dirty="0">
                <a:solidFill>
                  <a:srgbClr val="FF0000"/>
                </a:solidFill>
                <a:latin typeface="Times New Roman" pitchFamily="18" charset="0"/>
                <a:cs typeface="Arial" charset="0"/>
              </a:rPr>
              <a:t>المسطح الافقي أو المستعرض ( العرضي ) </a:t>
            </a:r>
            <a:r>
              <a:rPr lang="ar-SA" sz="1800" b="1" dirty="0" smtClean="0">
                <a:solidFill>
                  <a:srgbClr val="FF0000"/>
                </a:solidFill>
                <a:latin typeface="Times New Roman" pitchFamily="18" charset="0"/>
                <a:cs typeface="Arial" charset="0"/>
              </a:rPr>
              <a:t>:</a:t>
            </a:r>
            <a:endParaRPr lang="en-US" sz="1800" dirty="0">
              <a:solidFill>
                <a:srgbClr val="FF0000"/>
              </a:solidFill>
              <a:latin typeface="Times New Roman" pitchFamily="18" charset="0"/>
              <a:cs typeface="Arial" charset="0"/>
            </a:endParaRPr>
          </a:p>
          <a:p>
            <a:pPr marL="0" lvl="0" indent="0" algn="just" rtl="1" fontAlgn="base">
              <a:spcBef>
                <a:spcPct val="0"/>
              </a:spcBef>
              <a:spcAft>
                <a:spcPct val="0"/>
              </a:spcAft>
              <a:buNone/>
            </a:pPr>
            <a:r>
              <a:rPr lang="ar-SA" sz="1800" b="1" dirty="0">
                <a:solidFill>
                  <a:prstClr val="black"/>
                </a:solidFill>
                <a:latin typeface="Times New Roman" pitchFamily="18" charset="0"/>
                <a:cs typeface="Arial" charset="0"/>
              </a:rPr>
              <a:t>وهو المسطح الذي يقسم جسم الانسان الى نصفين متساويين من جهة الوزن علوي وسفلي ، ويعد المسطح العرضي هو المسطح الوحيد الذي يكون موازي لسطح الارض مثل دوران الجسم حول نفسه في الرقص الفني على الجميد وفتل الرأس الى احدى </a:t>
            </a:r>
            <a:r>
              <a:rPr lang="ar-SA" sz="1800" b="1" dirty="0" smtClean="0">
                <a:solidFill>
                  <a:prstClr val="black"/>
                </a:solidFill>
                <a:latin typeface="Times New Roman" pitchFamily="18" charset="0"/>
                <a:cs typeface="Arial" charset="0"/>
              </a:rPr>
              <a:t>الجانبين</a:t>
            </a:r>
            <a:r>
              <a:rPr lang="ar-IQ" sz="1800" b="1" dirty="0" smtClean="0">
                <a:solidFill>
                  <a:prstClr val="black"/>
                </a:solidFill>
                <a:latin typeface="Times New Roman" pitchFamily="18" charset="0"/>
                <a:cs typeface="Arial" charset="0"/>
              </a:rPr>
              <a:t>.</a:t>
            </a:r>
            <a:endParaRPr lang="en-US" sz="1800" dirty="0">
              <a:solidFill>
                <a:prstClr val="black"/>
              </a:solidFill>
              <a:latin typeface="Times New Roman" pitchFamily="18" charset="0"/>
              <a:cs typeface="Arial" charset="0"/>
            </a:endParaRPr>
          </a:p>
          <a:p>
            <a:pPr marL="0" lvl="0" indent="0" algn="just" rtl="1" fontAlgn="base">
              <a:spcBef>
                <a:spcPct val="0"/>
              </a:spcBef>
              <a:spcAft>
                <a:spcPct val="0"/>
              </a:spcAft>
              <a:buNone/>
            </a:pPr>
            <a:r>
              <a:rPr lang="en-US" sz="1800" b="1" dirty="0" smtClean="0">
                <a:solidFill>
                  <a:prstClr val="black"/>
                </a:solidFill>
                <a:latin typeface="Times New Roman" pitchFamily="18" charset="0"/>
                <a:cs typeface="Arial" charset="0"/>
              </a:rPr>
              <a:t>.</a:t>
            </a:r>
            <a:endParaRPr lang="en-US" sz="1800" dirty="0">
              <a:solidFill>
                <a:prstClr val="black"/>
              </a:solidFill>
              <a:latin typeface="Times New Roman" pitchFamily="18" charset="0"/>
              <a:cs typeface="Arial" charset="0"/>
            </a:endParaRPr>
          </a:p>
          <a:p>
            <a:endParaRPr lang="en-US" sz="3000" dirty="0">
              <a:latin typeface="Arial" pitchFamily="34" charset="0"/>
              <a:cs typeface="Arial" pitchFamily="34" charset="0"/>
            </a:endParaRPr>
          </a:p>
        </p:txBody>
      </p:sp>
    </p:spTree>
    <p:extLst>
      <p:ext uri="{BB962C8B-B14F-4D97-AF65-F5344CB8AC3E}">
        <p14:creationId xmlns:p14="http://schemas.microsoft.com/office/powerpoint/2010/main" val="305263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41449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lvl="0" rtl="1">
              <a:spcBef>
                <a:spcPts val="0"/>
              </a:spcBef>
            </a:pPr>
            <a:r>
              <a:rPr lang="ar-IQ" sz="2800" b="1" dirty="0">
                <a:solidFill>
                  <a:prstClr val="white"/>
                </a:solidFill>
              </a:rPr>
              <a:t>الحركات الانتقالية المستقيمة والمنحنية </a:t>
            </a:r>
            <a:r>
              <a:rPr lang="en-US" sz="2800" dirty="0">
                <a:solidFill>
                  <a:prstClr val="white"/>
                </a:solidFill>
              </a:rPr>
              <a:t/>
            </a:r>
            <a:br>
              <a:rPr lang="en-US" sz="2800" dirty="0">
                <a:solidFill>
                  <a:prstClr val="white"/>
                </a:solidFill>
              </a:rPr>
            </a:br>
            <a:r>
              <a:rPr lang="ar-IQ" sz="2800" dirty="0">
                <a:solidFill>
                  <a:prstClr val="white"/>
                </a:solidFill>
              </a:rPr>
              <a:t>تحدث عندما ينتقل الجسم بكامل </a:t>
            </a:r>
            <a:r>
              <a:rPr lang="ar-IQ" sz="2800" dirty="0" err="1">
                <a:solidFill>
                  <a:prstClr val="white"/>
                </a:solidFill>
              </a:rPr>
              <a:t>اجزءاه</a:t>
            </a:r>
            <a:r>
              <a:rPr lang="ar-IQ" sz="2800" dirty="0">
                <a:solidFill>
                  <a:prstClr val="white"/>
                </a:solidFill>
              </a:rPr>
              <a:t> من مكان </a:t>
            </a:r>
            <a:r>
              <a:rPr lang="ar-IQ" sz="2800" dirty="0" err="1">
                <a:solidFill>
                  <a:prstClr val="white"/>
                </a:solidFill>
              </a:rPr>
              <a:t>لاخر</a:t>
            </a:r>
            <a:r>
              <a:rPr lang="ar-IQ" sz="2800" dirty="0">
                <a:solidFill>
                  <a:prstClr val="white"/>
                </a:solidFill>
              </a:rPr>
              <a:t> بحيث ترسم الأجزاء المكونة لذلك الجسم مسارات متوازية مع بعضها البعض في أي لحظة من لحظات الحركة وتقع مسافات متساوية اثناء حدوثها كما في حركة التزلج على الماء بواسطة القوارب او انزلاق الرياضي على الزلاجات بدون أداء حركات في الاطراف اما بالنسبة للحركة الانتقالية المنحنية فتنبق عليها نفس الشروط وعادة ما تظهر عندما يكون الجسم مقذوف مثلا مركز ثقل الجسم عند الهبوط بالمظلات او متابعة الثقل المقذوف .وكذلك الغطس للماء بدون </a:t>
            </a:r>
            <a:r>
              <a:rPr lang="ar-IQ" sz="2800" dirty="0" err="1">
                <a:solidFill>
                  <a:prstClr val="white"/>
                </a:solidFill>
              </a:rPr>
              <a:t>دورانات</a:t>
            </a:r>
            <a:r>
              <a:rPr lang="ar-IQ" sz="2800" dirty="0">
                <a:solidFill>
                  <a:prstClr val="white"/>
                </a:solidFill>
              </a:rPr>
              <a:t> .</a:t>
            </a:r>
            <a:r>
              <a:rPr lang="en-US" sz="2800" dirty="0">
                <a:solidFill>
                  <a:prstClr val="white"/>
                </a:solidFill>
              </a:rPr>
              <a:t/>
            </a:r>
            <a:br>
              <a:rPr lang="en-US" sz="2800" dirty="0">
                <a:solidFill>
                  <a:prstClr val="white"/>
                </a:solidFill>
              </a:rPr>
            </a:br>
            <a:endParaRPr lang="en-US" sz="2800" dirty="0"/>
          </a:p>
        </p:txBody>
      </p:sp>
      <p:sp>
        <p:nvSpPr>
          <p:cNvPr id="3" name="عنصر نائب للمحتوى 2"/>
          <p:cNvSpPr>
            <a:spLocks noGrp="1"/>
          </p:cNvSpPr>
          <p:nvPr>
            <p:ph idx="1"/>
          </p:nvPr>
        </p:nvSpPr>
        <p:spPr>
          <a:xfrm>
            <a:off x="381000" y="4648200"/>
            <a:ext cx="8305800" cy="1477963"/>
          </a:xfrm>
        </p:spPr>
        <p:txBody>
          <a:bodyPr/>
          <a:lstStyle/>
          <a:p>
            <a:endParaRPr lang="en-US" dirty="0"/>
          </a:p>
        </p:txBody>
      </p:sp>
    </p:spTree>
    <p:extLst>
      <p:ext uri="{BB962C8B-B14F-4D97-AF65-F5344CB8AC3E}">
        <p14:creationId xmlns:p14="http://schemas.microsoft.com/office/powerpoint/2010/main" val="333018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533400"/>
            <a:ext cx="8534400" cy="7772400"/>
          </a:xfrm>
        </p:spPr>
        <p:txBody>
          <a:bodyPr>
            <a:noAutofit/>
          </a:bodyPr>
          <a:lstStyle/>
          <a:p>
            <a:pPr lvl="0" rtl="1">
              <a:spcBef>
                <a:spcPts val="0"/>
              </a:spcBef>
            </a:pPr>
            <a:r>
              <a:rPr lang="ar-IQ" sz="2800" b="1" dirty="0">
                <a:solidFill>
                  <a:prstClr val="black"/>
                </a:solidFill>
                <a:ea typeface="+mn-ea"/>
                <a:cs typeface="Arial"/>
              </a:rPr>
              <a:t>الحركات الدائرية </a:t>
            </a:r>
            <a:r>
              <a:rPr lang="en-US" sz="2800" dirty="0">
                <a:solidFill>
                  <a:prstClr val="black"/>
                </a:solidFill>
                <a:ea typeface="+mn-ea"/>
                <a:cs typeface="+mn-cs"/>
              </a:rPr>
              <a:t/>
            </a:r>
            <a:br>
              <a:rPr lang="en-US" sz="2800" dirty="0">
                <a:solidFill>
                  <a:prstClr val="black"/>
                </a:solidFill>
                <a:ea typeface="+mn-ea"/>
                <a:cs typeface="+mn-cs"/>
              </a:rPr>
            </a:br>
            <a:r>
              <a:rPr lang="ar-IQ" sz="2800" dirty="0">
                <a:solidFill>
                  <a:prstClr val="black"/>
                </a:solidFill>
                <a:ea typeface="+mn-ea"/>
                <a:cs typeface="Arial"/>
              </a:rPr>
              <a:t>وهي عادة ما تتواجد في حركات جسم الانسان وخاصة في الجزاء الجسم كون ان جسم الانسان يتكون من نظام </a:t>
            </a:r>
            <a:r>
              <a:rPr lang="ar-IQ" sz="2800" dirty="0" err="1">
                <a:solidFill>
                  <a:prstClr val="black"/>
                </a:solidFill>
                <a:ea typeface="+mn-ea"/>
                <a:cs typeface="Arial"/>
              </a:rPr>
              <a:t>العتلات</a:t>
            </a:r>
            <a:r>
              <a:rPr lang="ar-IQ" sz="2800" dirty="0">
                <a:solidFill>
                  <a:prstClr val="black"/>
                </a:solidFill>
                <a:ea typeface="+mn-ea"/>
                <a:cs typeface="Arial"/>
              </a:rPr>
              <a:t> والتي يتوجب في وجودها محور للدوران أي ان الشر الأساسي لحدوث الحركة الدائرية هي وجود محور للدوران سواء كانت حركة الجسم كاملا او جزء من الجسم وتكون مسارات حركة أجزاء الجسم على شكل دوائر تبعد بمقدار ثابت عن محور الدوران اثناء حركتها وقد يكون المحور داخلي او خارجي ففي حالة حركة جزء من الجسم حركة دورانية كما في ثني مفصل المرفق </a:t>
            </a:r>
            <a:r>
              <a:rPr lang="ar-IQ" sz="2800" dirty="0" err="1">
                <a:solidFill>
                  <a:prstClr val="black"/>
                </a:solidFill>
                <a:ea typeface="+mn-ea"/>
                <a:cs typeface="Arial"/>
              </a:rPr>
              <a:t>فانها</a:t>
            </a:r>
            <a:r>
              <a:rPr lang="ar-IQ" sz="2800" dirty="0">
                <a:solidFill>
                  <a:prstClr val="black"/>
                </a:solidFill>
                <a:ea typeface="+mn-ea"/>
                <a:cs typeface="Arial"/>
              </a:rPr>
              <a:t> تتم حول محور دوران هو محور مفصل المرفق وهو محور عرضي داخلي اما دوران الجسم كاملا مثل دوران الجسم حول العقلة وبالتالي فان محور الدوران هو المحور العرضي وهو خارجي وحقيقي كما ذكرنا في أنواع المحاور وفي هذه الحالة فان أجزاء الجسم ترسم اثناء حركتها دوائر متحدة المركز تبعد ببعد ثابت عن محور الدوران وتختلف انصاف اقطار الدوائر تبعا لاختلاف بعد الجزء عن محور الدوران وان وجود هذه الحركة بشكل واضح للجسم كاملا يكون قليل جدا بينما تكثر في حركة أجزاء الجسم .</a:t>
            </a:r>
            <a:r>
              <a:rPr lang="en-US" sz="2800" dirty="0">
                <a:solidFill>
                  <a:prstClr val="black"/>
                </a:solidFill>
                <a:ea typeface="+mn-ea"/>
                <a:cs typeface="+mn-cs"/>
              </a:rPr>
              <a:t/>
            </a:r>
            <a:br>
              <a:rPr lang="en-US" sz="2800" dirty="0">
                <a:solidFill>
                  <a:prstClr val="black"/>
                </a:solidFill>
                <a:ea typeface="+mn-ea"/>
                <a:cs typeface="+mn-cs"/>
              </a:rPr>
            </a:br>
            <a:endParaRPr lang="en-US" sz="2800" dirty="0"/>
          </a:p>
        </p:txBody>
      </p:sp>
      <p:sp>
        <p:nvSpPr>
          <p:cNvPr id="3" name="عنصر نائب للمحتوى 2"/>
          <p:cNvSpPr>
            <a:spLocks noGrp="1"/>
          </p:cNvSpPr>
          <p:nvPr>
            <p:ph idx="1"/>
          </p:nvPr>
        </p:nvSpPr>
        <p:spPr>
          <a:xfrm>
            <a:off x="533400" y="6080444"/>
            <a:ext cx="81534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8320201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220</Words>
  <Application>Microsoft Office PowerPoint</Application>
  <PresentationFormat>عرض على الشاشة (3:4)‏</PresentationFormat>
  <Paragraphs>16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الحركة هو انتقال الجسم أو جزء منه من مكان إلى أخر في فترة زمنية محددةاو هي عمليات التغيير المكاني والوصفي بالنسبة الى بعض النقاط والعلامات الدالة. </vt:lpstr>
      <vt:lpstr>المسطحات وهي الفراغ الذي تتم فيه الحركه .اذا ان نقطة التقاء المحاور والمسطحات تسمى نقطة مركز ثقل الجسم وهي على ثلاث انواع</vt:lpstr>
      <vt:lpstr>الحركات الانتقالية المستقيمة والمنحنية  تحدث عندما ينتقل الجسم بكامل اجزءاه من مكان لاخر بحيث ترسم الأجزاء المكونة لذلك الجسم مسارات متوازية مع بعضها البعض في أي لحظة من لحظات الحركة وتقع مسافات متساوية اثناء حدوثها كما في حركة التزلج على الماء بواسطة القوارب او انزلاق الرياضي على الزلاجات بدون أداء حركات في الاطراف اما بالنسبة للحركة الانتقالية المنحنية فتنبق عليها نفس الشروط وعادة ما تظهر عندما يكون الجسم مقذوف مثلا مركز ثقل الجسم عند الهبوط بالمظلات او متابعة الثقل المقذوف .وكذلك الغطس للماء بدون دورانات . </vt:lpstr>
      <vt:lpstr>الحركات الدائرية  وهي عادة ما تتواجد في حركات جسم الانسان وخاصة في الجزاء الجسم كون ان جسم الانسان يتكون من نظام العتلات والتي يتوجب في وجودها محور للدوران أي ان الشر الأساسي لحدوث الحركة الدائرية هي وجود محور للدوران سواء كانت حركة الجسم كاملا او جزء من الجسم وتكون مسارات حركة أجزاء الجسم على شكل دوائر تبعد بمقدار ثابت عن محور الدوران اثناء حركتها وقد يكون المحور داخلي او خارجي ففي حالة حركة جزء من الجسم حركة دورانية كما في ثني مفصل المرفق فانها تتم حول محور دوران هو محور مفصل المرفق وهو محور عرضي داخلي اما دوران الجسم كاملا مثل دوران الجسم حول العقلة وبالتالي فان محور الدوران هو المحور العرضي وهو خارجي وحقيقي كما ذكرنا في أنواع المحاور وفي هذه الحالة فان أجزاء الجسم ترسم اثناء حركتها دوائر متحدة المركز تبعد ببعد ثابت عن محور الدوران وتختلف انصاف اقطار الدوائر تبعا لاختلاف بعد الجزء عن محور الدوران وان وجود هذه الحركة بشكل واضح للجسم كاملا يكون قليل جدا بينما تكثر في حركة أجزاء الجسم .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البايوميكانيك الرياضي</dc:title>
  <dc:creator>DELL</dc:creator>
  <cp:lastModifiedBy>DELL</cp:lastModifiedBy>
  <cp:revision>5</cp:revision>
  <dcterms:created xsi:type="dcterms:W3CDTF">2018-12-14T12:52:21Z</dcterms:created>
  <dcterms:modified xsi:type="dcterms:W3CDTF">2018-12-14T13:44:59Z</dcterms:modified>
</cp:coreProperties>
</file>